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90" r:id="rId5"/>
    <p:sldId id="291" r:id="rId6"/>
    <p:sldId id="258" r:id="rId7"/>
    <p:sldId id="292" r:id="rId8"/>
    <p:sldId id="294" r:id="rId9"/>
    <p:sldId id="293" r:id="rId10"/>
    <p:sldId id="259" r:id="rId11"/>
    <p:sldId id="295" r:id="rId12"/>
    <p:sldId id="307" r:id="rId13"/>
    <p:sldId id="296" r:id="rId14"/>
    <p:sldId id="282" r:id="rId15"/>
    <p:sldId id="304" r:id="rId16"/>
    <p:sldId id="283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6" r:id="rId25"/>
    <p:sldId id="308" r:id="rId26"/>
    <p:sldId id="305" r:id="rId27"/>
    <p:sldId id="310" r:id="rId28"/>
    <p:sldId id="309" r:id="rId29"/>
    <p:sldId id="284" r:id="rId30"/>
    <p:sldId id="311" r:id="rId31"/>
    <p:sldId id="312" r:id="rId32"/>
    <p:sldId id="313" r:id="rId33"/>
    <p:sldId id="314" r:id="rId34"/>
    <p:sldId id="315" r:id="rId35"/>
    <p:sldId id="316" r:id="rId36"/>
    <p:sldId id="285" r:id="rId37"/>
    <p:sldId id="317" r:id="rId38"/>
    <p:sldId id="318" r:id="rId39"/>
    <p:sldId id="319" r:id="rId40"/>
    <p:sldId id="289" r:id="rId41"/>
    <p:sldId id="26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56" d="100"/>
          <a:sy n="56" d="100"/>
        </p:scale>
        <p:origin x="3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4B4B1-35DC-43F5-A92A-942834862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2D861-06D4-4558-842D-CB84B4738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307BB-31DB-4A3D-82A6-F2F07206B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81456-D918-46AC-910A-B4F819E2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44544-9CB9-4534-9E91-17333102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0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08E1-0831-4160-AE50-15577226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5FC4A-24AA-4714-BCA4-D40F1FF7C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6694E-C81F-4448-9F13-32DC2A32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BFD8D-B93D-4283-B587-EF1E35744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9EC12-B592-40E6-A471-AFA645FE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16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65D192-9A1A-4C21-9A66-49889ED74D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CFF55-7123-4FF2-8683-18D8DEBA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0C152-404B-4803-8312-B6945AB7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BFBC0-DCDF-4C76-981F-12C3D298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FB8D-CF01-4041-85A9-CC08C040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7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1E91-D182-4A12-A25C-711B5A65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DD6A-5B8D-4F36-B836-2039D47C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0D1FA-80D9-46E2-BAF7-48541EF5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2D2EB-E6E5-4B45-B94B-B66A2A77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FF439-54BE-4043-BDC5-5A9B7C68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3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0E13-445A-4FA8-8A9F-0D899539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0999-E97F-479E-B5DF-BF0933F0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0E2F-69FA-4E49-859A-8F6576F0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8E9EB-6356-4421-A2FA-86F0589A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5246-01F2-40D3-B78C-09F3AE00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3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C486-C40F-4380-8CD2-2642E1E9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3CC89-D219-4A49-8495-B9F0B3D71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B01CD-DD2D-4992-941E-8B8847A23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9BB0E-6CA2-4435-93AA-EFFAD86D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E884B-A2C9-41A0-9A50-60F68C819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7B66D-D04A-4F89-B892-07F65B06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47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4550-4D8F-4E9A-AACA-33ED2C324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EECE-9859-4FC8-9B16-72A92647D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89A95-7931-49B6-92A6-ADFBE5693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9008F3-5543-4294-91F4-CC53841E1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B873F-8CD1-4E55-9BAB-F987D7519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9D03B-360A-4A35-985E-93990875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9B2D4-2B78-477A-B334-90A64E1E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CB1C6-30DA-4246-B29E-E9D75E7F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8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7F64-1EFD-4EE7-8E3C-7DB3D37D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2C83A-F865-4492-ACC2-477ED6C9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6CBFF-7F10-409F-BC48-5A585F80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53363-3053-4AED-9A1A-6E84737D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4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CFE71-D15D-4B21-9598-18A214FE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3BE5A-EE0F-4218-A269-11A2CC86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FF2DD-C898-431F-9C6D-A3AD3CA6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8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6420-D285-4A57-ADF0-BE912955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3BF61-8555-4CD7-B37E-1EC491697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6E73D-44D7-4513-BE4A-27298CD7D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BC4A5-4AA9-4DAC-BD41-8707B2DC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735AD-AC26-48FA-ADFE-B73B8767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C572-A0B3-4D4B-AA5E-899DA369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E19D-DCF9-4583-B127-17F2E922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73E812-8083-4411-94F1-FD3F7BFEA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AF0BE-5680-482A-87C4-5ACF8C5AB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8111B-55E8-4182-B5C3-401A43779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7823A-29D1-4BFD-BCFB-462A15FF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83BBA-682F-4156-B7FB-F14DF980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18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E325F7-1E81-43BA-AF14-476AFD570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2EE06-0606-4409-9990-E7175BB21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E63FA-C026-4F18-9CD9-C8F7A85D4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1367E-0EBA-40A6-BC45-C290999ED7D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20050-870B-4C5D-A433-808640DF9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2B9CF-8F71-4BC9-9A07-39E138338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1AC60-7485-4E5A-A6EB-C14BC2272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5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ftaliharris.com/blog/visualizing-k-means-clustering/" TargetMode="External"/><Relationship Id="rId2" Type="http://schemas.openxmlformats.org/officeDocument/2006/relationships/hyperlink" Target="https://stanford.edu/class/engr108/visualizations/kmeans/kmea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github.com/MohamedSalahElden/clustering_algorithms/blob/main/K_means_algo_final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hamedSalahElden/clustering_algorithms/blob/main/K_means_algo_7.3.ipynb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github.com/MohamedSalahElden/clustering_algorithms/blob/main/DBSCAN_algo_final.ipynb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hamedSalahElden/clustering_algorithms/blob/main/K_means_algo_7.3.ipynb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6/11/an-introduction-to-clustering-and-different-methods-of-clustering/" TargetMode="External"/><Relationship Id="rId2" Type="http://schemas.openxmlformats.org/officeDocument/2006/relationships/hyperlink" Target="https://towardsdatascience.com/unsupervised-learning-and-data-clustering-eeecb78b422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difference-between-k-means-and-dbscan-clustering/" TargetMode="External"/><Relationship Id="rId5" Type="http://schemas.openxmlformats.org/officeDocument/2006/relationships/hyperlink" Target="http://cs.joensuu.fi/sipu/datasets/" TargetMode="External"/><Relationship Id="rId4" Type="http://schemas.openxmlformats.org/officeDocument/2006/relationships/hyperlink" Target="https://towardsdatascience.com/k-means-clustering-algorithm-implementation-da0f735ab0f9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BA1E-6A2A-478A-A9C3-269C29FDE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K-MEANS vs DBSCAN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D0037-ED5C-4ADA-8622-D713ABE62D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Algorithms for solving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2272583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Clustering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BC1B-F4AD-4FA6-A8D9-926340B39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6" y="1690688"/>
            <a:ext cx="489999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Hard Clustering: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292929"/>
                </a:solidFill>
                <a:effectLst/>
                <a:latin typeface="charter"/>
              </a:rPr>
              <a:t>each data point either belongs to a cluster completely or not.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98180D-97F9-4F9D-A1F5-4015453724A3}"/>
              </a:ext>
            </a:extLst>
          </p:cNvPr>
          <p:cNvSpPr txBox="1">
            <a:spLocks/>
          </p:cNvSpPr>
          <p:nvPr/>
        </p:nvSpPr>
        <p:spPr>
          <a:xfrm>
            <a:off x="5850834" y="1690688"/>
            <a:ext cx="60231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Soft Clustering: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92929"/>
                </a:solidFill>
                <a:latin typeface="charter"/>
              </a:rPr>
              <a:t>instead of putting each data point into a separate cluster, a probability or of that data point to be in those clusters is assigned. </a:t>
            </a: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092E278C-D0EE-4CB1-A5F3-69550E66D2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584AA-16B9-49F5-B2D9-7380E48DE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5" r="51972"/>
          <a:stretch/>
        </p:blipFill>
        <p:spPr>
          <a:xfrm>
            <a:off x="1350896" y="3389244"/>
            <a:ext cx="3549924" cy="2011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33E6B-2F24-4EC2-B15E-3A8E2D1F7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2" t="14505"/>
          <a:stretch/>
        </p:blipFill>
        <p:spPr>
          <a:xfrm>
            <a:off x="6349036" y="3429000"/>
            <a:ext cx="3549924" cy="20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4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Clustering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BC1B-F4AD-4FA6-A8D9-926340B39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6" y="1664184"/>
            <a:ext cx="489999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Hard Clustering</a:t>
            </a:r>
            <a:endParaRPr lang="en-US" b="1" dirty="0">
              <a:solidFill>
                <a:srgbClr val="292929"/>
              </a:solidFill>
              <a:latin typeface="charter"/>
            </a:endParaRP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harter"/>
              </a:rPr>
              <a:t>DBSCAN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harter"/>
              </a:rPr>
              <a:t>K-Means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Hierarchical clustering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98180D-97F9-4F9D-A1F5-4015453724A3}"/>
              </a:ext>
            </a:extLst>
          </p:cNvPr>
          <p:cNvSpPr txBox="1">
            <a:spLocks/>
          </p:cNvSpPr>
          <p:nvPr/>
        </p:nvSpPr>
        <p:spPr>
          <a:xfrm>
            <a:off x="5850834" y="1690688"/>
            <a:ext cx="60231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Soft Clustering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Gaussian Mixture Model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Fuzzy K-means</a:t>
            </a:r>
            <a:endParaRPr lang="ar-EG" dirty="0">
              <a:solidFill>
                <a:srgbClr val="292929"/>
              </a:solidFill>
              <a:latin typeface="chart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292929"/>
              </a:solidFill>
              <a:latin typeface="charter"/>
            </a:endParaRP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092E278C-D0EE-4CB1-A5F3-69550E66D2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12 Clustering - Advanced Algorithms and Data Structures MEAP V14">
            <a:extLst>
              <a:ext uri="{FF2B5EF4-FFF2-40B4-BE49-F238E27FC236}">
                <a16:creationId xmlns:a16="http://schemas.microsoft.com/office/drawing/2014/main" id="{99669216-321A-442E-A270-DB0392F15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8"/>
          <a:stretch/>
        </p:blipFill>
        <p:spPr bwMode="auto">
          <a:xfrm>
            <a:off x="1377726" y="3913878"/>
            <a:ext cx="2399144" cy="179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12 Clustering - Advanced Algorithms and Data Structures MEAP V14">
            <a:extLst>
              <a:ext uri="{FF2B5EF4-FFF2-40B4-BE49-F238E27FC236}">
                <a16:creationId xmlns:a16="http://schemas.microsoft.com/office/drawing/2014/main" id="{B2CC74C1-6109-4D57-B98B-78221E424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2" r="3576"/>
          <a:stretch/>
        </p:blipFill>
        <p:spPr bwMode="auto">
          <a:xfrm>
            <a:off x="6599585" y="3913878"/>
            <a:ext cx="2399144" cy="179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B30E-E0BC-451E-8D71-E4BD54F2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143619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135"/>
          </a:xfrm>
        </p:spPr>
        <p:txBody>
          <a:bodyPr/>
          <a:lstStyle/>
          <a:p>
            <a:r>
              <a:rPr lang="en-US" dirty="0"/>
              <a:t>K-means algorithm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BD6F120-8175-46BF-9C68-49EA236F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2796"/>
            <a:ext cx="5938398" cy="234451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15A28E5-A20F-42F5-8A04-4F651560F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174270"/>
            <a:ext cx="5957467" cy="210295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91B944-4AE6-4A9C-91EB-0CB8B56EB15F}"/>
              </a:ext>
            </a:extLst>
          </p:cNvPr>
          <p:cNvSpPr/>
          <p:nvPr/>
        </p:nvSpPr>
        <p:spPr>
          <a:xfrm>
            <a:off x="7832035" y="3408129"/>
            <a:ext cx="3379304" cy="10245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K-means algorithm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29CAA63-B44E-4E75-8A60-2CF4052F81EA}"/>
              </a:ext>
            </a:extLst>
          </p:cNvPr>
          <p:cNvCxnSpPr>
            <a:stCxn id="8194" idx="3"/>
            <a:endCxn id="6" idx="0"/>
          </p:cNvCxnSpPr>
          <p:nvPr/>
        </p:nvCxnSpPr>
        <p:spPr>
          <a:xfrm>
            <a:off x="6776598" y="2635052"/>
            <a:ext cx="2745089" cy="77307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2016E8A-2BC2-4FE7-B160-F0593CDE9775}"/>
              </a:ext>
            </a:extLst>
          </p:cNvPr>
          <p:cNvCxnSpPr>
            <a:stCxn id="6" idx="2"/>
            <a:endCxn id="8196" idx="3"/>
          </p:cNvCxnSpPr>
          <p:nvPr/>
        </p:nvCxnSpPr>
        <p:spPr>
          <a:xfrm rot="5400000">
            <a:off x="7762147" y="3466207"/>
            <a:ext cx="793061" cy="272602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A734079-C6B9-4B9F-B90C-8FC91629733A}"/>
              </a:ext>
            </a:extLst>
          </p:cNvPr>
          <p:cNvSpPr/>
          <p:nvPr/>
        </p:nvSpPr>
        <p:spPr>
          <a:xfrm>
            <a:off x="10025269" y="1223260"/>
            <a:ext cx="1186070" cy="1024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K=7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7D9261-A883-48F4-8694-F1BF9ED1502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0614991" y="2247818"/>
            <a:ext cx="3313" cy="116031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0FAE15-A15E-4092-A131-9C1FBA3FCB5D}"/>
              </a:ext>
            </a:extLst>
          </p:cNvPr>
          <p:cNvSpPr txBox="1"/>
          <p:nvPr/>
        </p:nvSpPr>
        <p:spPr>
          <a:xfrm>
            <a:off x="7869902" y="222187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6FCBE-CD71-43A7-9993-6310AE4F3976}"/>
              </a:ext>
            </a:extLst>
          </p:cNvPr>
          <p:cNvSpPr txBox="1"/>
          <p:nvPr/>
        </p:nvSpPr>
        <p:spPr>
          <a:xfrm>
            <a:off x="7882209" y="485641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5122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5C8AE-F139-43C6-BEBA-9D3CD55DC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approach behind this simple algorithm is just about some iterations and updating clusters as per distance measures that are computed repeatedly.</a:t>
            </a:r>
          </a:p>
          <a:p>
            <a:r>
              <a:rPr lang="en-US" b="0" i="1" dirty="0">
                <a:solidFill>
                  <a:srgbClr val="FF0000"/>
                </a:solidFill>
                <a:effectLst/>
                <a:latin typeface="charter"/>
              </a:rPr>
              <a:t>“k”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is the number of clusters that are to be formed</a:t>
            </a:r>
            <a:endParaRPr lang="ar-EG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The </a:t>
            </a:r>
            <a:r>
              <a:rPr lang="en-US" i="1" dirty="0">
                <a:solidFill>
                  <a:srgbClr val="FF0000"/>
                </a:solidFill>
                <a:latin typeface="charter"/>
              </a:rPr>
              <a:t>“means” 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part because we update the center of the cluster by the mean of the near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7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27C0E-48A0-4A85-95DD-E0ED2C156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2" descr="Starting with 4 top points">
            <a:extLst>
              <a:ext uri="{FF2B5EF4-FFF2-40B4-BE49-F238E27FC236}">
                <a16:creationId xmlns:a16="http://schemas.microsoft.com/office/drawing/2014/main" id="{2308908C-7393-4747-9FB6-0F4BCA40AC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86" y="1690688"/>
            <a:ext cx="5721628" cy="429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809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problems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27C0E-48A0-4A85-95DD-E0ED2C156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Specify the </a:t>
            </a:r>
            <a:r>
              <a:rPr lang="en-US" b="1" dirty="0">
                <a:solidFill>
                  <a:srgbClr val="FF0000"/>
                </a:solidFill>
              </a:rPr>
              <a:t>K</a:t>
            </a:r>
            <a:r>
              <a:rPr lang="en-US" dirty="0"/>
              <a:t> “number of clusters”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Randomly initialize the centroids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each data point to a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b="1" dirty="0">
                <a:solidFill>
                  <a:srgbClr val="FF0000"/>
                </a:solidFill>
              </a:rPr>
              <a:t>means</a:t>
            </a:r>
            <a:r>
              <a:rPr lang="en-US" dirty="0"/>
              <a:t> of the clusters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the centroids with the new means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Iterate until the update is so small “converge”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Try it yourself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https://stanford.edu/class/engr108/visualizations/kmeans/kmeans.html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https://www.naftaliharris.com/blog/visualizing-k-means-clustering/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2" descr="kmeans">
            <a:extLst>
              <a:ext uri="{FF2B5EF4-FFF2-40B4-BE49-F238E27FC236}">
                <a16:creationId xmlns:a16="http://schemas.microsoft.com/office/drawing/2014/main" id="{3294E02D-8641-4503-9F65-C1B7F24D3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3" t="2508" r="45147" b="54220"/>
          <a:stretch/>
        </p:blipFill>
        <p:spPr bwMode="auto">
          <a:xfrm>
            <a:off x="8888067" y="2523676"/>
            <a:ext cx="2862470" cy="295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means">
            <a:extLst>
              <a:ext uri="{FF2B5EF4-FFF2-40B4-BE49-F238E27FC236}">
                <a16:creationId xmlns:a16="http://schemas.microsoft.com/office/drawing/2014/main" id="{A2F66899-ADF0-4A99-82D6-2B9C9A06A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68" r="223" b="67901"/>
          <a:stretch/>
        </p:blipFill>
        <p:spPr bwMode="auto">
          <a:xfrm>
            <a:off x="7234029" y="729525"/>
            <a:ext cx="2322444" cy="21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6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ACB479-09E8-4EA6-A52D-C25552A0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18052"/>
            <a:ext cx="10515600" cy="723279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9229" name="Picture 13">
            <a:extLst>
              <a:ext uri="{FF2B5EF4-FFF2-40B4-BE49-F238E27FC236}">
                <a16:creationId xmlns:a16="http://schemas.microsoft.com/office/drawing/2014/main" id="{E618BECB-7A75-46CD-9D04-E7504E387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209675"/>
            <a:ext cx="88201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730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ACB479-09E8-4EA6-A52D-C25552A0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18052"/>
            <a:ext cx="10515600" cy="723279"/>
          </a:xfrm>
        </p:spPr>
        <p:txBody>
          <a:bodyPr/>
          <a:lstStyle/>
          <a:p>
            <a:r>
              <a:rPr lang="en-US" dirty="0"/>
              <a:t>Randomly initialize centroids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8FE34E3-1FF7-45A4-9A7B-DE639913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209675"/>
            <a:ext cx="88201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82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ACB479-09E8-4EA6-A52D-C25552A0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18052"/>
            <a:ext cx="10515600" cy="723279"/>
          </a:xfrm>
        </p:spPr>
        <p:txBody>
          <a:bodyPr/>
          <a:lstStyle/>
          <a:p>
            <a:r>
              <a:rPr lang="en-US" dirty="0"/>
              <a:t>Update centroids with means #1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504A76A-2BE4-49C9-8C4C-58B490B4C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209675"/>
            <a:ext cx="88201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5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F856-4896-4672-BDB3-9A1EB4A5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D887-2A18-4EFF-9AF6-DBC28AF5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Ahmed Abd-</a:t>
            </a:r>
            <a:r>
              <a:rPr lang="en-US" dirty="0" err="1"/>
              <a:t>elsattar</a:t>
            </a:r>
            <a:r>
              <a:rPr lang="en-US" dirty="0"/>
              <a:t> Mahmoud</a:t>
            </a:r>
          </a:p>
          <a:p>
            <a:r>
              <a:rPr lang="en-US" dirty="0"/>
              <a:t>Ahmed </a:t>
            </a:r>
            <a:r>
              <a:rPr lang="en-US" dirty="0" err="1"/>
              <a:t>Abouabah</a:t>
            </a:r>
            <a:r>
              <a:rPr lang="en-US" dirty="0"/>
              <a:t> </a:t>
            </a:r>
            <a:r>
              <a:rPr lang="en-US" dirty="0" err="1"/>
              <a:t>Owais</a:t>
            </a:r>
            <a:r>
              <a:rPr lang="en-US" dirty="0"/>
              <a:t> </a:t>
            </a:r>
            <a:r>
              <a:rPr lang="en-US" dirty="0" err="1"/>
              <a:t>Tantawy</a:t>
            </a:r>
            <a:endParaRPr lang="ar-EG" dirty="0"/>
          </a:p>
          <a:p>
            <a:r>
              <a:rPr lang="en-US" dirty="0"/>
              <a:t>Mohamed Salah-</a:t>
            </a:r>
            <a:r>
              <a:rPr lang="en-US" dirty="0" err="1"/>
              <a:t>el</a:t>
            </a:r>
            <a:r>
              <a:rPr lang="en-US" dirty="0"/>
              <a:t>-den </a:t>
            </a:r>
            <a:r>
              <a:rPr lang="en-US" dirty="0" err="1"/>
              <a:t>Hussien</a:t>
            </a:r>
            <a:r>
              <a:rPr lang="en-US" dirty="0"/>
              <a:t> </a:t>
            </a:r>
          </a:p>
          <a:p>
            <a:r>
              <a:rPr lang="en-US" dirty="0"/>
              <a:t>Mohamed Ahmed Sayed</a:t>
            </a:r>
          </a:p>
          <a:p>
            <a:r>
              <a:rPr lang="en-US" dirty="0"/>
              <a:t>Omar </a:t>
            </a:r>
            <a:r>
              <a:rPr lang="en-US" dirty="0" err="1"/>
              <a:t>wael</a:t>
            </a:r>
            <a:r>
              <a:rPr lang="en-US" dirty="0"/>
              <a:t> </a:t>
            </a:r>
            <a:r>
              <a:rPr lang="en-US" dirty="0" err="1"/>
              <a:t>abdellatif</a:t>
            </a:r>
            <a:endParaRPr lang="en-US" dirty="0"/>
          </a:p>
          <a:p>
            <a:r>
              <a:rPr lang="en-US" dirty="0" err="1"/>
              <a:t>Suhaib</a:t>
            </a:r>
            <a:r>
              <a:rPr lang="en-US" dirty="0"/>
              <a:t> Ali Hassan Muhammed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DB0DB3-694B-45B5-BFC0-041B2088EA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6894" y="1809606"/>
            <a:ext cx="2621107" cy="26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84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ACB479-09E8-4EA6-A52D-C25552A0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18052"/>
            <a:ext cx="10515600" cy="723279"/>
          </a:xfrm>
        </p:spPr>
        <p:txBody>
          <a:bodyPr/>
          <a:lstStyle/>
          <a:p>
            <a:r>
              <a:rPr lang="en-US" dirty="0"/>
              <a:t>Update centroids with means #2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F5A358F-4BF9-47A1-95C4-AC4B0B98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209675"/>
            <a:ext cx="88201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85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ACB479-09E8-4EA6-A52D-C25552A0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18052"/>
            <a:ext cx="10515600" cy="723279"/>
          </a:xfrm>
        </p:spPr>
        <p:txBody>
          <a:bodyPr/>
          <a:lstStyle/>
          <a:p>
            <a:r>
              <a:rPr lang="en-US" dirty="0"/>
              <a:t>Update centroids with means #3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182B645-6F5C-4E55-ABED-8D16C34AE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209675"/>
            <a:ext cx="88201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5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ACB479-09E8-4EA6-A52D-C25552A0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18052"/>
            <a:ext cx="10515600" cy="723279"/>
          </a:xfrm>
        </p:spPr>
        <p:txBody>
          <a:bodyPr/>
          <a:lstStyle/>
          <a:p>
            <a:r>
              <a:rPr lang="en-US" dirty="0"/>
              <a:t>Update centroids with means #4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E427C98-66F1-4BE0-A6CE-450649180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209675"/>
            <a:ext cx="88201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ACB479-09E8-4EA6-A52D-C25552A0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18052"/>
            <a:ext cx="10515600" cy="723279"/>
          </a:xfrm>
        </p:spPr>
        <p:txBody>
          <a:bodyPr/>
          <a:lstStyle/>
          <a:p>
            <a:r>
              <a:rPr lang="en-US" dirty="0"/>
              <a:t>Update centroids with means #5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9655BE3-7A1C-48D2-8EE7-A6A51393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209675"/>
            <a:ext cx="88201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11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BF87-0804-4F6D-B2C5-4AC05676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7998D3-FF10-49D7-8980-C1FBA22FBD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data points 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the centroids with randomly initialized values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the distance between each data point and each centroid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Assign the data point to the 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latin typeface="inherit"/>
                  </a:rPr>
                  <a:t>closest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en-US" dirty="0"/>
                  <a:t> centroid</a:t>
                </a:r>
                <a:r>
                  <a:rPr lang="ar-EG" dirty="0"/>
                  <a:t> 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Recalculate the new cluster center using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→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𝑟𝑒𝑝𝑟𝑒𝑠𝑛𝑒𝑡𝑠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𝑐𝑙𝑢𝑠𝑡𝑒𝑟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7998D3-FF10-49D7-8980-C1FBA22FB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47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998D3-FF10-49D7-8980-C1FBA22FB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470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5"/>
            </a:pPr>
            <a:r>
              <a:rPr lang="en-US" dirty="0"/>
              <a:t>Recalculate the distance between each data point and the new cluster centers</a:t>
            </a:r>
          </a:p>
          <a:p>
            <a:pPr marL="0" indent="0">
              <a:buNone/>
            </a:pPr>
            <a:r>
              <a:rPr lang="en-US" dirty="0"/>
              <a:t>6.   If centroids are no more updated … stop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3D90B0-3582-4488-824C-3D50569C1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Algorithm implementation </a:t>
            </a:r>
            <a:r>
              <a:rPr lang="en-US" sz="2400" dirty="0">
                <a:solidFill>
                  <a:srgbClr val="FF0000"/>
                </a:solidFill>
              </a:rPr>
              <a:t>(continued)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212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1AA1-6A12-4573-A692-8C13BB3B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72AA5C-DF2D-47F4-B1A7-C2930F3017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345557" cy="4351338"/>
              </a:xfrm>
            </p:spPr>
            <p:txBody>
              <a:bodyPr/>
              <a:lstStyle/>
              <a:p>
                <a:r>
                  <a:rPr lang="en-US" dirty="0"/>
                  <a:t>How </a:t>
                </a:r>
                <a:r>
                  <a:rPr lang="en-US" b="1" dirty="0">
                    <a:solidFill>
                      <a:srgbClr val="FF0000"/>
                    </a:solidFill>
                  </a:rPr>
                  <a:t>many clusters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FF0000"/>
                    </a:solidFill>
                  </a:rPr>
                  <a:t>results depends on value of K</a:t>
                </a:r>
              </a:p>
              <a:p>
                <a:r>
                  <a:rPr lang="en-US" dirty="0"/>
                  <a:t>The way we </a:t>
                </a:r>
                <a:r>
                  <a:rPr lang="en-US" b="1" dirty="0">
                    <a:solidFill>
                      <a:srgbClr val="FF0000"/>
                    </a:solidFill>
                  </a:rPr>
                  <a:t>initialize the centroids </a:t>
                </a:r>
                <a:r>
                  <a:rPr lang="en-US" dirty="0"/>
                  <a:t>is not specified </a:t>
                </a:r>
                <a:br>
                  <a:rPr lang="en-US" dirty="0"/>
                </a:br>
                <a:r>
                  <a:rPr lang="en-US" dirty="0"/>
                  <a:t>one way is to initialize it randomly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Different run </a:t>
                </a:r>
                <a:r>
                  <a:rPr lang="en-US" dirty="0"/>
                  <a:t>could lead to different results</a:t>
                </a:r>
              </a:p>
              <a:p>
                <a:r>
                  <a:rPr lang="en-US" dirty="0"/>
                  <a:t>It can happen to have </a:t>
                </a:r>
                <a:r>
                  <a:rPr lang="en-US" b="1" dirty="0">
                    <a:solidFill>
                      <a:srgbClr val="FF0000"/>
                    </a:solidFill>
                  </a:rPr>
                  <a:t>empty cluster </a:t>
                </a:r>
                <a:r>
                  <a:rPr lang="en-US" i="1" dirty="0"/>
                  <a:t>“the centroid is never updated”</a:t>
                </a:r>
                <a:endParaRPr lang="ar-EG" i="1" dirty="0"/>
              </a:p>
              <a:p>
                <a:r>
                  <a:rPr lang="en-US" dirty="0"/>
                  <a:t>Strongly affected with </a:t>
                </a:r>
                <a:r>
                  <a:rPr lang="en-US" b="1" dirty="0">
                    <a:solidFill>
                      <a:srgbClr val="FF0000"/>
                    </a:solidFill>
                  </a:rPr>
                  <a:t>outliers</a:t>
                </a:r>
              </a:p>
              <a:p>
                <a:r>
                  <a:rPr lang="en-US" dirty="0"/>
                  <a:t>Cannot handle </a:t>
                </a:r>
                <a:r>
                  <a:rPr lang="en-US" b="1" dirty="0">
                    <a:solidFill>
                      <a:srgbClr val="FF0000"/>
                    </a:solidFill>
                  </a:rPr>
                  <a:t>arbitrary shape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72AA5C-DF2D-47F4-B1A7-C2930F3017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345557" cy="4351338"/>
              </a:xfrm>
              <a:blipFill>
                <a:blip r:embed="rId2"/>
                <a:stretch>
                  <a:fillRect l="-1315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Business problem concept outline icon linear Vector Image">
            <a:extLst>
              <a:ext uri="{FF2B5EF4-FFF2-40B4-BE49-F238E27FC236}">
                <a16:creationId xmlns:a16="http://schemas.microsoft.com/office/drawing/2014/main" id="{88C13F1C-34D7-471D-A474-1A5131E98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32"/>
          <a:stretch/>
        </p:blipFill>
        <p:spPr bwMode="auto">
          <a:xfrm rot="21092873">
            <a:off x="8811530" y="2010263"/>
            <a:ext cx="2718482" cy="278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30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983D-9095-431D-97E8-BE4414BB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9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en-US" dirty="0"/>
              <a:t>Arbitrarily shaped clusters with K-means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4A50085-4E46-48E4-AA72-2792844AC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27044"/>
            <a:ext cx="4572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E8F03166-F777-46AA-9B72-8F7D92DF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7044"/>
            <a:ext cx="4572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7D6EE8C6-D215-4CE0-A32D-93DB2295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26404"/>
            <a:ext cx="4572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9DC6C4C7-CEB1-4096-938E-1361921B7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33707"/>
            <a:ext cx="4572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069D31-46C1-4640-90E7-88528671354D}"/>
              </a:ext>
            </a:extLst>
          </p:cNvPr>
          <p:cNvSpPr txBox="1"/>
          <p:nvPr/>
        </p:nvSpPr>
        <p:spPr>
          <a:xfrm>
            <a:off x="989132" y="5895907"/>
            <a:ext cx="9795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view and run the code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7"/>
              </a:rPr>
              <a:t>https://github.com/MohamedSalahElden/clustering_algorithms/blob/main/K_means_algo_final.ipynb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04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B856-93CF-42D7-ADC6-DEF8CB7F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spc="410" dirty="0"/>
              <a:t>DBSCAN</a:t>
            </a:r>
            <a:br>
              <a:rPr lang="en-US" dirty="0"/>
            </a:br>
            <a:r>
              <a:rPr lang="en-US" sz="2000" dirty="0"/>
              <a:t>a new approach to solve K-means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13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CCB2D-8D48-4EA1-93D9-B0360FD44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1582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ensity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ased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patial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lustering of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pplication with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oise</a:t>
            </a:r>
          </a:p>
          <a:p>
            <a:r>
              <a:rPr lang="en-US" b="1" dirty="0"/>
              <a:t>Discover clusters with arbitrary shape</a:t>
            </a:r>
          </a:p>
          <a:p>
            <a:r>
              <a:rPr lang="en-US" dirty="0"/>
              <a:t>A Cluster is defined as a set of density connected 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3822B-CD9B-49C9-A73A-B774AA6C9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8"/>
          <a:stretch/>
        </p:blipFill>
        <p:spPr>
          <a:xfrm>
            <a:off x="7859782" y="1825625"/>
            <a:ext cx="3838575" cy="34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5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1721-A05D-457C-9B1E-7140232B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8FBC-0886-457E-B422-EEBAAC30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problem</a:t>
            </a:r>
          </a:p>
          <a:p>
            <a:r>
              <a:rPr lang="en-US" dirty="0"/>
              <a:t>Different approaches</a:t>
            </a:r>
          </a:p>
          <a:p>
            <a:r>
              <a:rPr lang="en-US" dirty="0"/>
              <a:t>K-means algorithm</a:t>
            </a:r>
          </a:p>
          <a:p>
            <a:r>
              <a:rPr lang="en-US" dirty="0"/>
              <a:t>K-means problems</a:t>
            </a:r>
          </a:p>
          <a:p>
            <a:r>
              <a:rPr lang="en-US" dirty="0"/>
              <a:t>DBSCAN algorithm</a:t>
            </a:r>
          </a:p>
          <a:p>
            <a:r>
              <a:rPr lang="en-US" dirty="0"/>
              <a:t>K-means vs DBSCAN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4169D-D66E-46BA-A531-8F90D66F6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2" b="3153"/>
          <a:stretch/>
        </p:blipFill>
        <p:spPr>
          <a:xfrm>
            <a:off x="6877879" y="1338471"/>
            <a:ext cx="3785257" cy="37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algorithm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BCF6C65-F353-441C-8FD5-951A285BE7AA}"/>
              </a:ext>
            </a:extLst>
          </p:cNvPr>
          <p:cNvCxnSpPr>
            <a:cxnSpLocks/>
          </p:cNvCxnSpPr>
          <p:nvPr/>
        </p:nvCxnSpPr>
        <p:spPr>
          <a:xfrm>
            <a:off x="5251174" y="2610100"/>
            <a:ext cx="4270513" cy="798029"/>
          </a:xfrm>
          <a:prstGeom prst="bentConnector3">
            <a:avLst>
              <a:gd name="adj1" fmla="val 99961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EB851AC-E9B9-4B45-AD07-FCFD7FEE5F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51174" y="4384069"/>
            <a:ext cx="4270514" cy="841678"/>
          </a:xfrm>
          <a:prstGeom prst="bentConnector3">
            <a:avLst>
              <a:gd name="adj1" fmla="val -89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1E8D4-B32D-4592-935D-EAD274FDFB79}"/>
              </a:ext>
            </a:extLst>
          </p:cNvPr>
          <p:cNvSpPr/>
          <p:nvPr/>
        </p:nvSpPr>
        <p:spPr>
          <a:xfrm>
            <a:off x="10025269" y="1690688"/>
            <a:ext cx="1186070" cy="55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Eps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EAE448-B7D2-457A-943A-BB1A8C1E4DE5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0614992" y="2247818"/>
            <a:ext cx="3312" cy="116031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AC0868-21BE-469E-84C5-DD74B983269B}"/>
              </a:ext>
            </a:extLst>
          </p:cNvPr>
          <p:cNvSpPr txBox="1"/>
          <p:nvPr/>
        </p:nvSpPr>
        <p:spPr>
          <a:xfrm>
            <a:off x="7869902" y="222187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EADB11-3634-4C6B-B32D-ACA0F81D9FAB}"/>
              </a:ext>
            </a:extLst>
          </p:cNvPr>
          <p:cNvSpPr txBox="1"/>
          <p:nvPr/>
        </p:nvSpPr>
        <p:spPr>
          <a:xfrm>
            <a:off x="7882209" y="485641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BE4410-8376-41FC-A08D-BFE31C725E15}"/>
              </a:ext>
            </a:extLst>
          </p:cNvPr>
          <p:cNvSpPr/>
          <p:nvPr/>
        </p:nvSpPr>
        <p:spPr>
          <a:xfrm>
            <a:off x="7832035" y="3408129"/>
            <a:ext cx="3379304" cy="10245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DBSCAN algorithm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3109BD-A307-4294-8D6A-97EC0CF05A80}"/>
              </a:ext>
            </a:extLst>
          </p:cNvPr>
          <p:cNvSpPr/>
          <p:nvPr/>
        </p:nvSpPr>
        <p:spPr>
          <a:xfrm>
            <a:off x="9117496" y="952417"/>
            <a:ext cx="1497496" cy="55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Min_pts</a:t>
            </a:r>
            <a:endParaRPr lang="en-US" sz="28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DEC4D2-645F-461D-8F0C-483610CC01D2}"/>
              </a:ext>
            </a:extLst>
          </p:cNvPr>
          <p:cNvCxnSpPr>
            <a:cxnSpLocks/>
          </p:cNvCxnSpPr>
          <p:nvPr/>
        </p:nvCxnSpPr>
        <p:spPr>
          <a:xfrm>
            <a:off x="9823174" y="1507063"/>
            <a:ext cx="0" cy="192014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6" name="Picture 10">
            <a:extLst>
              <a:ext uri="{FF2B5EF4-FFF2-40B4-BE49-F238E27FC236}">
                <a16:creationId xmlns:a16="http://schemas.microsoft.com/office/drawing/2014/main" id="{1C83904E-6E06-48AF-A9B2-69EDF93D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80" y="1507063"/>
            <a:ext cx="4572456" cy="23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>
            <a:extLst>
              <a:ext uri="{FF2B5EF4-FFF2-40B4-BE49-F238E27FC236}">
                <a16:creationId xmlns:a16="http://schemas.microsoft.com/office/drawing/2014/main" id="{E5A10126-F297-4843-B64F-3C584C8A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80" y="3847358"/>
            <a:ext cx="4572456" cy="23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558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F8FC2688-B5A3-4524-A13D-84936C97A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21582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Eps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”</a:t>
                </a:r>
                <a:r>
                  <a:rPr lang="en-US" dirty="0"/>
                  <a:t> : max radius of the neighborhood</a:t>
                </a:r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Min_pts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: minimum number of points in Eps</a:t>
                </a:r>
                <a:br>
                  <a:rPr lang="en-US" dirty="0"/>
                </a:br>
                <a:r>
                  <a:rPr lang="en-US" dirty="0"/>
                  <a:t>neighborhood of points </a:t>
                </a:r>
                <a:br>
                  <a:rPr lang="en-US" dirty="0"/>
                </a:br>
                <a:r>
                  <a:rPr lang="en-US" dirty="0"/>
                  <a:t>“how dense is this region should be”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F8FC2688-B5A3-4524-A13D-84936C97A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21582" cy="4351338"/>
              </a:xfrm>
              <a:blipFill>
                <a:blip r:embed="rId2"/>
                <a:stretch>
                  <a:fillRect l="-15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2" name="Picture 2" descr="A gentle introduction to DBSCAN – Data Mining / Machine Learning / Data  Analysis">
            <a:extLst>
              <a:ext uri="{FF2B5EF4-FFF2-40B4-BE49-F238E27FC236}">
                <a16:creationId xmlns:a16="http://schemas.microsoft.com/office/drawing/2014/main" id="{57E80D08-22E2-482B-BCFF-76FDFA3C25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5" b="17873"/>
          <a:stretch/>
        </p:blipFill>
        <p:spPr bwMode="auto">
          <a:xfrm>
            <a:off x="7557724" y="1266444"/>
            <a:ext cx="4075615" cy="394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059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Let&amp;#39;s cluster data points using DBSCAN | by Vibhor Agarwal | Medium">
            <a:extLst>
              <a:ext uri="{FF2B5EF4-FFF2-40B4-BE49-F238E27FC236}">
                <a16:creationId xmlns:a16="http://schemas.microsoft.com/office/drawing/2014/main" id="{0EC78145-685E-4C05-9300-DBA663AB0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76"/>
          <a:stretch/>
        </p:blipFill>
        <p:spPr bwMode="auto">
          <a:xfrm>
            <a:off x="6891131" y="2136004"/>
            <a:ext cx="4611758" cy="32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, border , Noise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8FC2688-B5A3-4524-A13D-84936C97A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85"/>
            <a:ext cx="6437243" cy="4351338"/>
          </a:xfrm>
        </p:spPr>
        <p:txBody>
          <a:bodyPr>
            <a:normAutofit/>
          </a:bodyPr>
          <a:lstStyle/>
          <a:p>
            <a:r>
              <a:rPr lang="en-US" dirty="0"/>
              <a:t>Each point in data set could be either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Core</a:t>
            </a:r>
            <a:br>
              <a:rPr lang="en-US" dirty="0"/>
            </a:br>
            <a:r>
              <a:rPr lang="en-US" sz="2000" dirty="0"/>
              <a:t>number of points within the Eps region greater than or equal </a:t>
            </a:r>
            <a:r>
              <a:rPr lang="en-US" sz="2000" dirty="0" err="1"/>
              <a:t>MinPts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Noise</a:t>
            </a:r>
            <a:br>
              <a:rPr lang="en-US" dirty="0"/>
            </a:br>
            <a:r>
              <a:rPr lang="en-US" sz="2000" dirty="0"/>
              <a:t>number of points within the Eps region equals to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Border</a:t>
            </a:r>
            <a:br>
              <a:rPr lang="en-US" dirty="0"/>
            </a:br>
            <a:r>
              <a:rPr lang="en-US" sz="2000" dirty="0"/>
              <a:t>number of points within the Eps region less than </a:t>
            </a:r>
            <a:r>
              <a:rPr lang="en-US" sz="2000" dirty="0" err="1"/>
              <a:t>MinPts</a:t>
            </a:r>
            <a:r>
              <a:rPr lang="en-US" sz="2000" dirty="0"/>
              <a:t> and it has a core point in it’s region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274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7DEC-60F4-4432-944C-EE55A8B4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63586-1768-4EEC-B12C-E0B759A2F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r="34608" b="18089"/>
          <a:stretch/>
        </p:blipFill>
        <p:spPr>
          <a:xfrm>
            <a:off x="6669236" y="282299"/>
            <a:ext cx="5522764" cy="6740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32A65B3-80E9-43D5-9DC8-D3B2EA58A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0937"/>
                <a:ext cx="6124244" cy="4351338"/>
              </a:xfrm>
            </p:spPr>
            <p:txBody>
              <a:bodyPr/>
              <a:lstStyle/>
              <a:p>
                <a:r>
                  <a:rPr lang="en-US" dirty="0"/>
                  <a:t>Randomly select 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Get all points that are density-reachable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core point , a cluster is formed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boarder , visit the next point</a:t>
                </a:r>
              </a:p>
              <a:p>
                <a:r>
                  <a:rPr lang="en-US" dirty="0"/>
                  <a:t>Continue the process until all points have been processed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32A65B3-80E9-43D5-9DC8-D3B2EA58A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0937"/>
                <a:ext cx="6124244" cy="4351338"/>
              </a:xfrm>
              <a:blipFill>
                <a:blip r:embed="rId3"/>
                <a:stretch>
                  <a:fillRect l="-179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807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7DEC-60F4-4432-944C-EE55A8B4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68"/>
          </a:xfrm>
        </p:spPr>
        <p:txBody>
          <a:bodyPr>
            <a:normAutofit fontScale="90000"/>
          </a:bodyPr>
          <a:lstStyle/>
          <a:p>
            <a:r>
              <a:rPr lang="en-US" dirty="0"/>
              <a:t>Arbitrarily shaped clusters with DBSCAN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27966DF-12D3-4123-A5D7-582FB49D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7044"/>
            <a:ext cx="4572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BC672CE9-80E0-4A4D-95E3-123A1A399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511482"/>
            <a:ext cx="4572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>
            <a:extLst>
              <a:ext uri="{FF2B5EF4-FFF2-40B4-BE49-F238E27FC236}">
                <a16:creationId xmlns:a16="http://schemas.microsoft.com/office/drawing/2014/main" id="{A69EF550-1CBB-4B11-BBC5-5A7F6F1A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33707"/>
            <a:ext cx="4572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>
            <a:extLst>
              <a:ext uri="{FF2B5EF4-FFF2-40B4-BE49-F238E27FC236}">
                <a16:creationId xmlns:a16="http://schemas.microsoft.com/office/drawing/2014/main" id="{44F5746C-FFC9-4E62-A1B6-86991158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07994"/>
            <a:ext cx="4572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86DB1B-C5DD-424E-9C18-29C7B3928F58}"/>
              </a:ext>
            </a:extLst>
          </p:cNvPr>
          <p:cNvSpPr txBox="1"/>
          <p:nvPr/>
        </p:nvSpPr>
        <p:spPr>
          <a:xfrm>
            <a:off x="989132" y="5895907"/>
            <a:ext cx="9717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view and run the code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7"/>
              </a:rPr>
              <a:t>https://github.com/MohamedSalahElden/clustering_algorithms/blob/main/DBSCAN_algo_final.ipynb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4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125F-FDB3-4E13-808D-BB7E66F7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K-mean </a:t>
            </a:r>
            <a:r>
              <a:rPr lang="en-US" b="1" dirty="0"/>
              <a:t>VS</a:t>
            </a:r>
            <a:r>
              <a:rPr lang="en-US" dirty="0"/>
              <a:t> DBSCAN</a:t>
            </a:r>
          </a:p>
        </p:txBody>
      </p:sp>
    </p:spTree>
    <p:extLst>
      <p:ext uri="{BB962C8B-B14F-4D97-AF65-F5344CB8AC3E}">
        <p14:creationId xmlns:p14="http://schemas.microsoft.com/office/powerpoint/2010/main" val="1287962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0755"/>
          </a:xfrm>
        </p:spPr>
        <p:txBody>
          <a:bodyPr/>
          <a:lstStyle/>
          <a:p>
            <a:r>
              <a:rPr lang="en-US" dirty="0"/>
              <a:t>Cluster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9EBE-1103-4FF4-BCB3-C7D34FDD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5257800" cy="4351338"/>
          </a:xfrm>
        </p:spPr>
        <p:txBody>
          <a:bodyPr/>
          <a:lstStyle/>
          <a:p>
            <a:r>
              <a:rPr lang="en-US" dirty="0"/>
              <a:t>K-means Clustering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Clusters formed are more or less 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spherical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shape and must have 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same feature size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08572A-FEA6-42F8-B43D-DA4762B22FAB}"/>
              </a:ext>
            </a:extLst>
          </p:cNvPr>
          <p:cNvSpPr txBox="1">
            <a:spLocks/>
          </p:cNvSpPr>
          <p:nvPr/>
        </p:nvSpPr>
        <p:spPr>
          <a:xfrm>
            <a:off x="6096000" y="1552576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DBSCAN Clustering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Clusters formed are 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arbitrary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in shape and 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may not have same feature size.</a:t>
            </a:r>
            <a:endParaRPr lang="en-US" b="1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C988423-9250-45E8-9779-A881C05A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872" y="4119564"/>
            <a:ext cx="4074859" cy="201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ECFE800F-D833-4B0F-A4A5-FEC1A39CB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69" y="4119564"/>
            <a:ext cx="4013492" cy="201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45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/>
          <a:lstStyle/>
          <a:p>
            <a:r>
              <a:rPr lang="en-US" dirty="0"/>
              <a:t>Number of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9EBE-1103-4FF4-BCB3-C7D34FDD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5257800" cy="4351338"/>
          </a:xfrm>
        </p:spPr>
        <p:txBody>
          <a:bodyPr/>
          <a:lstStyle/>
          <a:p>
            <a:r>
              <a:rPr lang="en-US" dirty="0"/>
              <a:t>K-means Clustering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K-means clustering 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is sensitive to the number of clusters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specified.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273239"/>
                </a:solidFill>
                <a:latin typeface="urw-din"/>
              </a:rPr>
              <a:t>For K=10</a:t>
            </a: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08572A-FEA6-42F8-B43D-DA4762B22FAB}"/>
              </a:ext>
            </a:extLst>
          </p:cNvPr>
          <p:cNvSpPr txBox="1">
            <a:spLocks/>
          </p:cNvSpPr>
          <p:nvPr/>
        </p:nvSpPr>
        <p:spPr>
          <a:xfrm>
            <a:off x="6096000" y="14598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DBSCAN Clustering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Number of clusters need not be specified.</a:t>
            </a:r>
            <a:endParaRPr lang="en-US" b="1" dirty="0"/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5A777BAB-1E95-458F-BD8F-F0FC9FE8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9197"/>
            <a:ext cx="4632960" cy="23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>
            <a:extLst>
              <a:ext uri="{FF2B5EF4-FFF2-40B4-BE49-F238E27FC236}">
                <a16:creationId xmlns:a16="http://schemas.microsoft.com/office/drawing/2014/main" id="{E857341B-A184-472B-8369-318AAF9EF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49197"/>
            <a:ext cx="4632960" cy="23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451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9EBE-1103-4FF4-BCB3-C7D34FDD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5257800" cy="4351338"/>
          </a:xfrm>
        </p:spPr>
        <p:txBody>
          <a:bodyPr/>
          <a:lstStyle/>
          <a:p>
            <a:r>
              <a:rPr lang="en-US" dirty="0"/>
              <a:t>K-means Clustering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It requires one parameter Number of clusters 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(K)</a:t>
            </a:r>
            <a:endParaRPr lang="en-US" sz="2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08572A-FEA6-42F8-B43D-DA4762B22FAB}"/>
              </a:ext>
            </a:extLst>
          </p:cNvPr>
          <p:cNvSpPr txBox="1">
            <a:spLocks/>
          </p:cNvSpPr>
          <p:nvPr/>
        </p:nvSpPr>
        <p:spPr>
          <a:xfrm>
            <a:off x="6096000" y="14598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DBSCAN Clustering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It requires two parameters : Radius(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R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) and Minimum Points(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M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)</a:t>
            </a:r>
            <a:endParaRPr lang="ar-EG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/>
            <a:r>
              <a:rPr lang="ar-EG" b="1" dirty="0">
                <a:solidFill>
                  <a:srgbClr val="273239"/>
                </a:solidFill>
                <a:latin typeface="urw-din"/>
              </a:rPr>
              <a:t>)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R</a:t>
            </a:r>
            <a:r>
              <a:rPr lang="ar-EG" b="1" i="0" dirty="0">
                <a:solidFill>
                  <a:srgbClr val="273239"/>
                </a:solidFill>
                <a:effectLst/>
                <a:latin typeface="urw-din"/>
              </a:rPr>
              <a:t>(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determines a chosen radius such that 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if it includes enough points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within it, 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it is a dense area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pPr algn="l" fontAlgn="base"/>
            <a:r>
              <a:rPr lang="ar-EG" b="1" i="0" dirty="0">
                <a:solidFill>
                  <a:srgbClr val="273239"/>
                </a:solidFill>
                <a:effectLst/>
                <a:latin typeface="urw-din"/>
              </a:rPr>
              <a:t>)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M</a:t>
            </a:r>
            <a:r>
              <a:rPr lang="ar-EG" b="1" i="0" dirty="0">
                <a:solidFill>
                  <a:srgbClr val="273239"/>
                </a:solidFill>
                <a:effectLst/>
                <a:latin typeface="urw-din"/>
              </a:rPr>
              <a:t>(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determines the minimum number of data points required in a neighborhood to be defined as a cluster.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4776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A13-3851-4E8E-BD0B-F781BA3E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9EBE-1103-4FF4-BCB3-C7D34FDD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5257800" cy="4351338"/>
          </a:xfrm>
        </p:spPr>
        <p:txBody>
          <a:bodyPr/>
          <a:lstStyle/>
          <a:p>
            <a:r>
              <a:rPr lang="en-US" dirty="0"/>
              <a:t>K-means Clustering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K-means Clustering does not work well with outliers and noisy datasets.</a:t>
            </a:r>
            <a:endParaRPr lang="en-US" sz="2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08572A-FEA6-42F8-B43D-DA4762B22FAB}"/>
              </a:ext>
            </a:extLst>
          </p:cNvPr>
          <p:cNvSpPr txBox="1">
            <a:spLocks/>
          </p:cNvSpPr>
          <p:nvPr/>
        </p:nvSpPr>
        <p:spPr>
          <a:xfrm>
            <a:off x="6096000" y="14598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DBSCAN Clustering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DBSCAN clustering efficiently handles outliers and noisy datasets.</a:t>
            </a:r>
            <a:endParaRPr lang="en-US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5335B33-F588-4645-BC04-61ACCF7A5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13199"/>
            <a:ext cx="4572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F35AFEB-E48B-4403-9F05-E1F2531C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40" y="4013199"/>
            <a:ext cx="4572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73D65BE-99CF-454E-9520-D006A59D0E89}"/>
              </a:ext>
            </a:extLst>
          </p:cNvPr>
          <p:cNvSpPr/>
          <p:nvPr/>
        </p:nvSpPr>
        <p:spPr>
          <a:xfrm>
            <a:off x="1230630" y="3870959"/>
            <a:ext cx="784860" cy="7848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84DABE-E690-4C55-8AC3-3CE327E3EBF8}"/>
              </a:ext>
            </a:extLst>
          </p:cNvPr>
          <p:cNvSpPr/>
          <p:nvPr/>
        </p:nvSpPr>
        <p:spPr>
          <a:xfrm>
            <a:off x="7080885" y="3830317"/>
            <a:ext cx="784860" cy="7848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9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6EA7-17FB-4BCB-9DC1-881BDDC1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A06A-0704-4B2C-9BDD-4305CD50B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40" y="1690688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Supervised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system is presented with example </a:t>
            </a:r>
            <a:r>
              <a:rPr lang="en-US" b="1" i="0" dirty="0">
                <a:solidFill>
                  <a:schemeClr val="accent1"/>
                </a:solidFill>
                <a:effectLst/>
                <a:latin typeface="charter"/>
              </a:rPr>
              <a:t>inputs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and their desired </a:t>
            </a:r>
            <a:r>
              <a:rPr lang="en-US" b="1" i="0" dirty="0">
                <a:solidFill>
                  <a:srgbClr val="FF0000"/>
                </a:solidFill>
                <a:effectLst/>
                <a:latin typeface="charter"/>
              </a:rPr>
              <a:t>outputs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goal is to learn a </a:t>
            </a:r>
            <a:r>
              <a:rPr lang="en-US" b="1" i="0" dirty="0">
                <a:solidFill>
                  <a:srgbClr val="FF0000"/>
                </a:solidFill>
                <a:effectLst/>
                <a:latin typeface="charter"/>
              </a:rPr>
              <a:t>general rule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that maps inputs to outputs</a:t>
            </a:r>
          </a:p>
          <a:p>
            <a:r>
              <a:rPr lang="en-US" b="1" dirty="0">
                <a:solidFill>
                  <a:srgbClr val="FF0000"/>
                </a:solidFill>
                <a:latin typeface="charter"/>
              </a:rPr>
              <a:t>EX : regression problem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6A572E-6143-4FD9-8905-7CA31670709F}"/>
              </a:ext>
            </a:extLst>
          </p:cNvPr>
          <p:cNvSpPr txBox="1">
            <a:spLocks/>
          </p:cNvSpPr>
          <p:nvPr/>
        </p:nvSpPr>
        <p:spPr>
          <a:xfrm>
            <a:off x="800100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UN-Supervised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harter"/>
              </a:rPr>
              <a:t>No labels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are given to the learning algorithm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goal is to discovering hidden </a:t>
            </a:r>
            <a:r>
              <a:rPr lang="en-US" b="1" i="0" dirty="0">
                <a:solidFill>
                  <a:srgbClr val="FF0000"/>
                </a:solidFill>
                <a:effectLst/>
                <a:latin typeface="charter"/>
              </a:rPr>
              <a:t>patterns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in data </a:t>
            </a:r>
          </a:p>
          <a:p>
            <a:r>
              <a:rPr lang="en-US" b="1" dirty="0">
                <a:solidFill>
                  <a:srgbClr val="FF0000"/>
                </a:solidFill>
                <a:latin typeface="charter"/>
              </a:rPr>
              <a:t>Ex : Clustering problem</a:t>
            </a:r>
            <a:endParaRPr lang="en-US" b="1" i="0" dirty="0">
              <a:solidFill>
                <a:srgbClr val="FF0000"/>
              </a:solidFill>
              <a:effectLst/>
              <a:latin typeface="charter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DB8E58-49A2-4990-8A9C-5064EF4A74CA}"/>
              </a:ext>
            </a:extLst>
          </p:cNvPr>
          <p:cNvCxnSpPr>
            <a:cxnSpLocks/>
          </p:cNvCxnSpPr>
          <p:nvPr/>
        </p:nvCxnSpPr>
        <p:spPr>
          <a:xfrm>
            <a:off x="6057900" y="2491740"/>
            <a:ext cx="0" cy="326898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095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AC4B-F2BC-4DC5-8FB4-57EE0181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F00C1-21B0-43BB-913C-CE5D51E2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https://towardsdatascience.com/unsupervised-learning-and-data-clustering-eeecb78b422a</a:t>
            </a:r>
            <a:endParaRPr lang="en-US" dirty="0"/>
          </a:p>
          <a:p>
            <a:r>
              <a:rPr lang="en-US" dirty="0">
                <a:hlinkClick r:id="rId3"/>
              </a:rPr>
              <a:t>https://www.analyticsvidhya.com/blog/2016/11/an-introduction-to-clustering-and-different-methods-of-clustering/</a:t>
            </a:r>
            <a:endParaRPr lang="en-US" dirty="0"/>
          </a:p>
          <a:p>
            <a:r>
              <a:rPr lang="en-US" dirty="0">
                <a:hlinkClick r:id="rId4"/>
              </a:rPr>
              <a:t>https://towardsdatascience.com/k-means-clustering-algorithm-implementation-da0f735ab0f9</a:t>
            </a:r>
            <a:endParaRPr lang="ar-EG" dirty="0"/>
          </a:p>
          <a:p>
            <a:r>
              <a:rPr lang="en-US" dirty="0">
                <a:hlinkClick r:id="rId5"/>
              </a:rPr>
              <a:t>http://cs.joensuu.fi/sipu/datasets/</a:t>
            </a:r>
            <a:endParaRPr lang="en-US" dirty="0"/>
          </a:p>
          <a:p>
            <a:r>
              <a:rPr lang="en-US" dirty="0">
                <a:hlinkClick r:id="rId6"/>
              </a:rPr>
              <a:t>https://www.geeksforgeeks.org/difference-between-k-means-and-dbscan-clustering/</a:t>
            </a:r>
            <a:endParaRPr lang="en-US" dirty="0"/>
          </a:p>
          <a:p>
            <a:endParaRPr lang="en-US" dirty="0"/>
          </a:p>
          <a:p>
            <a:endParaRPr lang="ar-EG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63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346B-04CC-4272-B598-72453090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81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6EA7-17FB-4BCB-9DC1-881BDDC1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AutoShape 2" descr="A Brief Introduction to Unsupervised Learning | LaptrinhX">
            <a:extLst>
              <a:ext uri="{FF2B5EF4-FFF2-40B4-BE49-F238E27FC236}">
                <a16:creationId xmlns:a16="http://schemas.microsoft.com/office/drawing/2014/main" id="{69208FE4-8533-4D1C-B59A-B33046346E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9E47FEF-4865-4EAE-8552-4D2EEBF0DD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58A14-BB74-49CC-9EAC-A8F289DBC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493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4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BD54-D81E-4E32-B13A-0ECDEE3E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197D-1610-4F26-8C3C-51EFFEFE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3219"/>
            <a:ext cx="6019800" cy="327374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0" i="1" dirty="0">
                <a:solidFill>
                  <a:srgbClr val="292929"/>
                </a:solidFill>
                <a:effectLst/>
                <a:latin typeface="charter"/>
              </a:rPr>
              <a:t>“the process of organizing objects into groups whose members are similar in some way”</a:t>
            </a:r>
            <a:endParaRPr lang="en-US" sz="3600" b="1" i="1" dirty="0"/>
          </a:p>
        </p:txBody>
      </p:sp>
      <p:pic>
        <p:nvPicPr>
          <p:cNvPr id="3074" name="Picture 2" descr="How to solve online clustering problem - Data Science Stack Exchange">
            <a:extLst>
              <a:ext uri="{FF2B5EF4-FFF2-40B4-BE49-F238E27FC236}">
                <a16:creationId xmlns:a16="http://schemas.microsoft.com/office/drawing/2014/main" id="{CCE1A797-DAC1-454B-A98D-59E06D86D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41"/>
          <a:stretch/>
        </p:blipFill>
        <p:spPr bwMode="auto">
          <a:xfrm>
            <a:off x="7044690" y="1696789"/>
            <a:ext cx="4659630" cy="460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3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BD54-D81E-4E32-B13A-0ECDEE3E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problem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08E2F6-CA18-4518-BEFE-CC1B0E065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03" y="2748643"/>
            <a:ext cx="5472697" cy="367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95DCC50-2420-4D16-8A3C-20D764081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748643"/>
            <a:ext cx="5610375" cy="367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C691AF4A-3E63-4039-A43C-55B1023400C6}"/>
              </a:ext>
            </a:extLst>
          </p:cNvPr>
          <p:cNvCxnSpPr>
            <a:stCxn id="4098" idx="0"/>
            <a:endCxn id="4100" idx="0"/>
          </p:cNvCxnSpPr>
          <p:nvPr/>
        </p:nvCxnSpPr>
        <p:spPr>
          <a:xfrm rot="5400000" flipH="1" flipV="1">
            <a:off x="6130419" y="-22124"/>
            <a:ext cx="12700" cy="5541535"/>
          </a:xfrm>
          <a:prstGeom prst="curvedConnector3">
            <a:avLst>
              <a:gd name="adj1" fmla="val 5571425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0FEC956-C84D-4141-9699-D8B06C07E38D}"/>
              </a:ext>
            </a:extLst>
          </p:cNvPr>
          <p:cNvSpPr/>
          <p:nvPr/>
        </p:nvSpPr>
        <p:spPr>
          <a:xfrm>
            <a:off x="5290455" y="1283382"/>
            <a:ext cx="1611086" cy="16110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02532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83E6-13B8-497E-A2D0-352C8E25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applications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903BB7-28FA-45D1-B186-5DCF67C6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" y="1825625"/>
            <a:ext cx="38481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Identifying Fake News</a:t>
            </a:r>
          </a:p>
          <a:p>
            <a:r>
              <a:rPr lang="en-US" sz="1800" dirty="0"/>
              <a:t>by taking in the content of the fake news article, the corpus, examining the words used and then clustering them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AC2976A-AE00-4A9B-83A0-4E448D32759F}"/>
              </a:ext>
            </a:extLst>
          </p:cNvPr>
          <p:cNvSpPr txBox="1">
            <a:spLocks/>
          </p:cNvSpPr>
          <p:nvPr/>
        </p:nvSpPr>
        <p:spPr>
          <a:xfrm>
            <a:off x="4297680" y="1816417"/>
            <a:ext cx="3848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Spam filter</a:t>
            </a:r>
          </a:p>
          <a:p>
            <a:r>
              <a:rPr lang="en-US" sz="1800" dirty="0"/>
              <a:t>looking at the different sections of the email </a:t>
            </a:r>
            <a:br>
              <a:rPr lang="en-US" sz="1800" dirty="0"/>
            </a:br>
            <a:r>
              <a:rPr lang="en-US" sz="1800" dirty="0"/>
              <a:t>(header, sender, and content). </a:t>
            </a:r>
          </a:p>
          <a:p>
            <a:r>
              <a:rPr lang="en-US" sz="1800" dirty="0"/>
              <a:t>The data is then grouped together. </a:t>
            </a:r>
          </a:p>
          <a:p>
            <a:r>
              <a:rPr lang="en-US" sz="1800" dirty="0"/>
              <a:t>These groups can then be classified to identify which are spam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8E46575-C6AA-4ADF-82F6-62D877EFA29C}"/>
              </a:ext>
            </a:extLst>
          </p:cNvPr>
          <p:cNvSpPr txBox="1">
            <a:spLocks/>
          </p:cNvSpPr>
          <p:nvPr/>
        </p:nvSpPr>
        <p:spPr>
          <a:xfrm>
            <a:off x="8145780" y="1807209"/>
            <a:ext cx="3848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Marketing and Sales</a:t>
            </a:r>
          </a:p>
          <a:p>
            <a:r>
              <a:rPr lang="en-US" sz="1800" dirty="0"/>
              <a:t>group together people with similar traits and likelihood to purchase</a:t>
            </a:r>
          </a:p>
        </p:txBody>
      </p:sp>
      <p:pic>
        <p:nvPicPr>
          <p:cNvPr id="6148" name="Picture 4" descr="النشرة, المجلة, مجلة, صحيفة, الصحافة مجانا رمز من Journalist">
            <a:extLst>
              <a:ext uri="{FF2B5EF4-FFF2-40B4-BE49-F238E27FC236}">
                <a16:creationId xmlns:a16="http://schemas.microsoft.com/office/drawing/2014/main" id="{DE60AFB2-434D-41E3-AFEC-A94606A89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637" y="4417253"/>
            <a:ext cx="1515055" cy="151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il Logo Icon High Res Stock Images | Shutterstock">
            <a:extLst>
              <a:ext uri="{FF2B5EF4-FFF2-40B4-BE49-F238E27FC236}">
                <a16:creationId xmlns:a16="http://schemas.microsoft.com/office/drawing/2014/main" id="{84CFF938-C47E-40E8-8110-C90E7FB27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 bwMode="auto">
          <a:xfrm>
            <a:off x="5306668" y="4417253"/>
            <a:ext cx="1895848" cy="14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 Shopping Cart Icon On White Background. Royalty Free Cliparts, Vectors,  And Stock Illustration. Image 91794112.">
            <a:extLst>
              <a:ext uri="{FF2B5EF4-FFF2-40B4-BE49-F238E27FC236}">
                <a16:creationId xmlns:a16="http://schemas.microsoft.com/office/drawing/2014/main" id="{EBF71A58-EA48-4F39-B2C8-48AA3DFC5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3648" r="17266" b="27275"/>
          <a:stretch/>
        </p:blipFill>
        <p:spPr bwMode="auto">
          <a:xfrm>
            <a:off x="8786998" y="4090272"/>
            <a:ext cx="2565663" cy="207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031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3193-0192-49D2-A42A-D5F09B98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approaches to solve clustering</a:t>
            </a:r>
          </a:p>
        </p:txBody>
      </p:sp>
    </p:spTree>
    <p:extLst>
      <p:ext uri="{BB962C8B-B14F-4D97-AF65-F5344CB8AC3E}">
        <p14:creationId xmlns:p14="http://schemas.microsoft.com/office/powerpoint/2010/main" val="63641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1086</Words>
  <Application>Microsoft Office PowerPoint</Application>
  <PresentationFormat>Widescreen</PresentationFormat>
  <Paragraphs>177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charter</vt:lpstr>
      <vt:lpstr>inherit</vt:lpstr>
      <vt:lpstr>urw-din</vt:lpstr>
      <vt:lpstr>Office Theme</vt:lpstr>
      <vt:lpstr>K-MEANS vs DBSCAN</vt:lpstr>
      <vt:lpstr>By:</vt:lpstr>
      <vt:lpstr>Agenda</vt:lpstr>
      <vt:lpstr>Machine learning</vt:lpstr>
      <vt:lpstr>Machine learning</vt:lpstr>
      <vt:lpstr>Clustering definition</vt:lpstr>
      <vt:lpstr>Clustering problem</vt:lpstr>
      <vt:lpstr>Clustering applications</vt:lpstr>
      <vt:lpstr>Different approaches to solve clustering</vt:lpstr>
      <vt:lpstr>Clustering types </vt:lpstr>
      <vt:lpstr>Clustering types </vt:lpstr>
      <vt:lpstr>K-means algorithm</vt:lpstr>
      <vt:lpstr>K-means algorithm</vt:lpstr>
      <vt:lpstr>K-means algorithm</vt:lpstr>
      <vt:lpstr>K-means algorithm steps</vt:lpstr>
      <vt:lpstr>K-means problems steps</vt:lpstr>
      <vt:lpstr>Input</vt:lpstr>
      <vt:lpstr>Randomly initialize centroids</vt:lpstr>
      <vt:lpstr>Update centroids with means #1</vt:lpstr>
      <vt:lpstr>Update centroids with means #2</vt:lpstr>
      <vt:lpstr>Update centroids with means #3</vt:lpstr>
      <vt:lpstr>Update centroids with means #4</vt:lpstr>
      <vt:lpstr>Update centroids with means #5</vt:lpstr>
      <vt:lpstr>Algorithm implementation</vt:lpstr>
      <vt:lpstr>Algorithm implementation (continued)</vt:lpstr>
      <vt:lpstr>Problems with K-means</vt:lpstr>
      <vt:lpstr>Arbitrarily shaped clusters with K-means</vt:lpstr>
      <vt:lpstr>DBSCAN a new approach to solve K-means problems</vt:lpstr>
      <vt:lpstr>DBSCAN algorithm</vt:lpstr>
      <vt:lpstr>DBSCAN algorithm</vt:lpstr>
      <vt:lpstr>DBSCAN parameters</vt:lpstr>
      <vt:lpstr>Core , border , Noise</vt:lpstr>
      <vt:lpstr>DBSCAN algorithm</vt:lpstr>
      <vt:lpstr>Arbitrarily shaped clusters with DBSCAN</vt:lpstr>
      <vt:lpstr>K-mean VS DBSCAN</vt:lpstr>
      <vt:lpstr>Cluster shape</vt:lpstr>
      <vt:lpstr>Number of clusters</vt:lpstr>
      <vt:lpstr>Number of parameters</vt:lpstr>
      <vt:lpstr>Outliers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Don’t hack me</dc:title>
  <dc:creator>Mohamed Salah</dc:creator>
  <cp:lastModifiedBy>Mohamed Salah</cp:lastModifiedBy>
  <cp:revision>109</cp:revision>
  <dcterms:created xsi:type="dcterms:W3CDTF">2021-06-29T19:55:34Z</dcterms:created>
  <dcterms:modified xsi:type="dcterms:W3CDTF">2021-07-04T00:22:45Z</dcterms:modified>
</cp:coreProperties>
</file>